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7" r:id="rId2"/>
    <p:sldId id="258" r:id="rId3"/>
    <p:sldId id="259" r:id="rId4"/>
    <p:sldId id="261" r:id="rId5"/>
    <p:sldId id="263" r:id="rId6"/>
    <p:sldId id="325" r:id="rId7"/>
    <p:sldId id="264" r:id="rId8"/>
    <p:sldId id="265" r:id="rId9"/>
    <p:sldId id="266" r:id="rId10"/>
    <p:sldId id="267" r:id="rId11"/>
    <p:sldId id="269" r:id="rId12"/>
    <p:sldId id="268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324" r:id="rId23"/>
    <p:sldId id="279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7" r:id="rId39"/>
    <p:sldId id="298" r:id="rId40"/>
    <p:sldId id="299" r:id="rId41"/>
    <p:sldId id="295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08" r:id="rId52"/>
    <p:sldId id="310" r:id="rId53"/>
    <p:sldId id="311" r:id="rId54"/>
    <p:sldId id="313" r:id="rId55"/>
    <p:sldId id="312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0" r:id="rId64"/>
    <p:sldId id="32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>
        <p:scale>
          <a:sx n="81" d="100"/>
          <a:sy n="81" d="100"/>
        </p:scale>
        <p:origin x="1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1FBEF-D698-8240-B50F-BA1BD6386B5C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6D0BD-6FCB-1543-BC0C-081E1989F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74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648D7-3A2A-8F42-A787-BB12CC7723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D768B-0448-FD4B-BDA6-AC78EE3F8C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94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 x :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Lecture Two: Events, Intents and the Activity Lifecycle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7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Giving a View an ID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5"/>
          <a:stretch/>
        </p:blipFill>
        <p:spPr>
          <a:xfrm>
            <a:off x="1164625" y="1752257"/>
            <a:ext cx="10706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2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Getting a Reference to a View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71600" y="3129230"/>
            <a:ext cx="4580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Button 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myButton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8984" y="3652450"/>
            <a:ext cx="101938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			(Button) </a:t>
            </a:r>
            <a:r>
              <a:rPr lang="en-GB" sz="2800" b="1" dirty="0" err="1">
                <a:latin typeface="Courier" charset="0"/>
                <a:ea typeface="Courier" charset="0"/>
                <a:cs typeface="Courier" charset="0"/>
              </a:rPr>
              <a:t>findViewByID</a:t>
            </a:r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00" b="1" dirty="0" err="1">
                <a:latin typeface="Courier" charset="0"/>
                <a:ea typeface="Courier" charset="0"/>
                <a:cs typeface="Courier" charset="0"/>
              </a:rPr>
              <a:t>R.id.my_button</a:t>
            </a:r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GB" sz="2800" b="1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808775" y="1677421"/>
            <a:ext cx="340029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I’m making a new variable </a:t>
            </a:r>
          </a:p>
          <a:p>
            <a:r>
              <a:rPr lang="en-GB" dirty="0" smtClean="0"/>
              <a:t>called </a:t>
            </a:r>
            <a:r>
              <a:rPr lang="en-GB" dirty="0" err="1" smtClean="0">
                <a:latin typeface="Courier" charset="0"/>
                <a:ea typeface="Courier" charset="0"/>
                <a:cs typeface="Courier" charset="0"/>
              </a:rPr>
              <a:t>myButton</a:t>
            </a:r>
            <a:r>
              <a:rPr lang="en-GB" dirty="0" smtClean="0">
                <a:ea typeface="Courier" charset="0"/>
                <a:cs typeface="Courier" charset="0"/>
              </a:rPr>
              <a:t>, and it’s going </a:t>
            </a:r>
          </a:p>
          <a:p>
            <a:r>
              <a:rPr lang="en-GB" dirty="0" smtClean="0">
                <a:ea typeface="Courier" charset="0"/>
                <a:cs typeface="Courier" charset="0"/>
              </a:rPr>
              <a:t>to hold a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GB" dirty="0" smtClean="0">
                <a:ea typeface="Courier" charset="0"/>
                <a:cs typeface="Courier" charset="0"/>
              </a:rPr>
              <a:t> object.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ight Brace 8"/>
          <p:cNvSpPr/>
          <p:nvPr/>
        </p:nvSpPr>
        <p:spPr>
          <a:xfrm rot="-5400000">
            <a:off x="3114709" y="1355120"/>
            <a:ext cx="591624" cy="3271223"/>
          </a:xfrm>
          <a:prstGeom prst="rightBrace">
            <a:avLst>
              <a:gd name="adj1" fmla="val 8333"/>
              <a:gd name="adj2" fmla="val 489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808775" y="4818575"/>
            <a:ext cx="253787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By the way, the View you</a:t>
            </a:r>
          </a:p>
          <a:p>
            <a:r>
              <a:rPr lang="en-GB" dirty="0" smtClean="0"/>
              <a:t>find will be a Button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802818" y="4847881"/>
            <a:ext cx="2738763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Search through the layout </a:t>
            </a:r>
          </a:p>
          <a:p>
            <a:r>
              <a:rPr lang="en-GB" dirty="0" smtClean="0"/>
              <a:t>and find a View for me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782152" y="2421344"/>
            <a:ext cx="2536272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GB" dirty="0" smtClean="0"/>
              <a:t>this is the name of the</a:t>
            </a:r>
          </a:p>
          <a:p>
            <a:r>
              <a:rPr lang="en-GB" dirty="0" smtClean="0"/>
              <a:t>View to look for.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0" idx="0"/>
          </p:cNvCxnSpPr>
          <p:nvPr/>
        </p:nvCxnSpPr>
        <p:spPr>
          <a:xfrm flipV="1">
            <a:off x="3077712" y="4052559"/>
            <a:ext cx="332809" cy="766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172199" y="4052559"/>
            <a:ext cx="0" cy="795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945084" y="3077927"/>
            <a:ext cx="1105204" cy="7057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Getting a Reference to a View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71600" y="3129230"/>
            <a:ext cx="4580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Button </a:t>
            </a:r>
            <a:r>
              <a:rPr lang="en-GB" sz="2800" b="1" dirty="0" err="1" smtClean="0">
                <a:solidFill>
                  <a:schemeClr val="accent6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myButton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8984" y="3652450"/>
            <a:ext cx="101938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			(Button) </a:t>
            </a:r>
            <a:r>
              <a:rPr lang="en-GB" sz="2800" b="1" dirty="0" err="1">
                <a:latin typeface="Courier" charset="0"/>
                <a:ea typeface="Courier" charset="0"/>
                <a:cs typeface="Courier" charset="0"/>
              </a:rPr>
              <a:t>findViewByID</a:t>
            </a:r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00" b="1" dirty="0" err="1">
                <a:latin typeface="Courier" charset="0"/>
                <a:ea typeface="Courier" charset="0"/>
                <a:cs typeface="Courier" charset="0"/>
              </a:rPr>
              <a:t>R.id.my_button</a:t>
            </a:r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GB" sz="2800" b="1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29225" y="5543802"/>
            <a:ext cx="454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Now how do we do the stuff?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0400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- Listen for an Event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An event is essentially an action on a View.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For a button, the </a:t>
            </a:r>
            <a:r>
              <a:rPr lang="en-GB" sz="2800" dirty="0" err="1" smtClean="0"/>
              <a:t>onClick</a:t>
            </a:r>
            <a:r>
              <a:rPr lang="en-GB" sz="2800" dirty="0" smtClean="0"/>
              <a:t> event occurs when the button is clicked.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We need to </a:t>
            </a:r>
            <a:r>
              <a:rPr lang="en-GB" sz="2800" b="1" dirty="0" smtClean="0"/>
              <a:t>listen</a:t>
            </a:r>
            <a:r>
              <a:rPr lang="en-GB" sz="2800" dirty="0" smtClean="0"/>
              <a:t> for that event, and define a response when it happens.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45340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"/>
          <a:stretch/>
        </p:blipFill>
        <p:spPr>
          <a:xfrm>
            <a:off x="1119352" y="861191"/>
            <a:ext cx="10621579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08" y="1030890"/>
            <a:ext cx="104775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38" y="1135117"/>
            <a:ext cx="10528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5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38" y="1015124"/>
            <a:ext cx="10490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66" y="980528"/>
            <a:ext cx="10553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Recap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07" y="878927"/>
            <a:ext cx="10579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5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"/>
          <a:stretch/>
        </p:blipFill>
        <p:spPr>
          <a:xfrm>
            <a:off x="1119352" y="861191"/>
            <a:ext cx="10621579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110" y="4800599"/>
            <a:ext cx="4083269" cy="1485900"/>
          </a:xfrm>
        </p:spPr>
        <p:txBody>
          <a:bodyPr/>
          <a:lstStyle/>
          <a:p>
            <a:r>
              <a:rPr lang="en-GB" dirty="0" smtClean="0"/>
              <a:t>Coding time</a:t>
            </a:r>
            <a:r>
              <a:rPr lang="mr-IN" dirty="0" smtClean="0"/>
              <a:t>…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814552"/>
            <a:ext cx="3733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12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Your Turn!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Give your button an </a:t>
            </a:r>
            <a:r>
              <a:rPr lang="en-GB" sz="2800" b="1" dirty="0" smtClean="0"/>
              <a:t>ID</a:t>
            </a:r>
            <a:r>
              <a:rPr lang="en-GB" sz="2800" dirty="0" smtClean="0"/>
              <a:t>, then set an </a:t>
            </a:r>
            <a:r>
              <a:rPr lang="en-GB" sz="2800" b="1" dirty="0" err="1" smtClean="0"/>
              <a:t>onClickListener</a:t>
            </a:r>
            <a:r>
              <a:rPr lang="en-GB" sz="2800" dirty="0" smtClean="0"/>
              <a:t> for it in the activity to make it do </a:t>
            </a:r>
            <a:r>
              <a:rPr lang="en-GB" sz="2800" b="1" dirty="0" smtClean="0"/>
              <a:t>something</a:t>
            </a:r>
            <a:r>
              <a:rPr lang="en-GB" sz="2800" dirty="0" smtClean="0"/>
              <a:t>.</a:t>
            </a:r>
          </a:p>
          <a:p>
            <a:endParaRPr lang="en-GB" sz="2800" dirty="0"/>
          </a:p>
          <a:p>
            <a:r>
              <a:rPr lang="en-GB" sz="2800" dirty="0" smtClean="0"/>
              <a:t>Check the handout for some click actions you can try!</a:t>
            </a:r>
          </a:p>
          <a:p>
            <a:pPr lvl="1"/>
            <a:r>
              <a:rPr lang="en-GB" sz="2800" dirty="0" smtClean="0"/>
              <a:t>Don’t have one? Get one from here:</a:t>
            </a:r>
            <a:endParaRPr lang="en-GB" sz="2600" dirty="0" smtClean="0"/>
          </a:p>
          <a:p>
            <a:pPr lvl="1"/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20485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Intents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An </a:t>
            </a:r>
            <a:r>
              <a:rPr lang="en-GB" sz="2800" b="1" dirty="0" smtClean="0"/>
              <a:t>intent </a:t>
            </a:r>
            <a:r>
              <a:rPr lang="en-GB" sz="2800" dirty="0" smtClean="0"/>
              <a:t>tells</a:t>
            </a:r>
            <a:r>
              <a:rPr lang="en-GB" sz="2800" b="1" dirty="0" smtClean="0"/>
              <a:t> </a:t>
            </a:r>
            <a:r>
              <a:rPr lang="en-GB" sz="2800" dirty="0" smtClean="0"/>
              <a:t>Android “I intend to do </a:t>
            </a:r>
            <a:r>
              <a:rPr lang="en-GB" sz="2800" b="1" dirty="0" smtClean="0"/>
              <a:t>something</a:t>
            </a:r>
            <a:r>
              <a:rPr lang="en-GB" sz="2800" dirty="0" smtClean="0"/>
              <a:t>”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>
                <a:solidFill>
                  <a:schemeClr val="accent6">
                    <a:lumMod val="75000"/>
                  </a:schemeClr>
                </a:solidFill>
              </a:rPr>
              <a:t>I intend to go to another activity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/>
              <a:t>I intend to share a photo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/>
              <a:t>I intend to share a message</a:t>
            </a:r>
            <a:endParaRPr lang="en-GB" sz="2800" i="0" dirty="0"/>
          </a:p>
          <a:p>
            <a:pPr marL="53035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sz="2800" i="0" dirty="0" smtClean="0"/>
              <a:t>…</a:t>
            </a:r>
            <a:endParaRPr lang="en-GB" sz="2800" i="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/>
              <a:t>I intend to do some </a:t>
            </a:r>
            <a:r>
              <a:rPr lang="en-GB" sz="2800" b="1" i="0" dirty="0" smtClean="0"/>
              <a:t>custom action </a:t>
            </a:r>
            <a:r>
              <a:rPr lang="en-GB" sz="2800" i="0" dirty="0" smtClean="0"/>
              <a:t>defined by my application</a:t>
            </a:r>
          </a:p>
        </p:txBody>
      </p:sp>
    </p:spTree>
    <p:extLst>
      <p:ext uri="{BB962C8B-B14F-4D97-AF65-F5344CB8AC3E}">
        <p14:creationId xmlns:p14="http://schemas.microsoft.com/office/powerpoint/2010/main" val="1511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Going to a Different Activity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71600" y="3129230"/>
            <a:ext cx="4580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Intent intent =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8984" y="3652450"/>
            <a:ext cx="890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			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new Intent(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CurrentActivity.this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									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MyActivity.class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808775" y="1677421"/>
            <a:ext cx="3124573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I’m making a new variable </a:t>
            </a:r>
          </a:p>
          <a:p>
            <a:r>
              <a:rPr lang="en-GB" dirty="0" smtClean="0"/>
              <a:t>called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intent</a:t>
            </a:r>
            <a:r>
              <a:rPr lang="en-GB" dirty="0" smtClean="0">
                <a:ea typeface="Courier" charset="0"/>
                <a:cs typeface="Courier" charset="0"/>
              </a:rPr>
              <a:t>, and it’s going </a:t>
            </a:r>
          </a:p>
          <a:p>
            <a:r>
              <a:rPr lang="en-GB" dirty="0" smtClean="0">
                <a:ea typeface="Courier" charset="0"/>
                <a:cs typeface="Courier" charset="0"/>
              </a:rPr>
              <a:t>to hold a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Intent</a:t>
            </a:r>
            <a:r>
              <a:rPr lang="en-GB" dirty="0" smtClean="0">
                <a:ea typeface="Courier" charset="0"/>
                <a:cs typeface="Courier" charset="0"/>
              </a:rPr>
              <a:t> object.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ight Brace 8"/>
          <p:cNvSpPr/>
          <p:nvPr/>
        </p:nvSpPr>
        <p:spPr>
          <a:xfrm rot="-5400000">
            <a:off x="3114709" y="1355120"/>
            <a:ext cx="591624" cy="3271223"/>
          </a:xfrm>
          <a:prstGeom prst="rightBrace">
            <a:avLst>
              <a:gd name="adj1" fmla="val 8333"/>
              <a:gd name="adj2" fmla="val 489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614542" y="4693860"/>
            <a:ext cx="215328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Make a new Intent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049013" y="5764141"/>
            <a:ext cx="232005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GB" dirty="0" smtClean="0"/>
              <a:t>with a context of the</a:t>
            </a:r>
          </a:p>
          <a:p>
            <a:r>
              <a:rPr lang="en-GB" dirty="0" smtClean="0"/>
              <a:t>current activity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545669" y="5295935"/>
            <a:ext cx="2994602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GB" dirty="0" smtClean="0"/>
              <a:t>and a target of an activity</a:t>
            </a:r>
          </a:p>
          <a:p>
            <a:r>
              <a:rPr lang="en-GB" dirty="0" smtClean="0"/>
              <a:t>in the class called </a:t>
            </a:r>
            <a:r>
              <a:rPr lang="en-GB" dirty="0" err="1" smtClean="0"/>
              <a:t>MyActivity</a:t>
            </a:r>
            <a:r>
              <a:rPr lang="en-GB" dirty="0" smtClean="0"/>
              <a:t>.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933348" y="4081501"/>
            <a:ext cx="298137" cy="16826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094483" y="4606557"/>
            <a:ext cx="2589504" cy="6893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 rot="5400000">
            <a:off x="3435441" y="3233515"/>
            <a:ext cx="511484" cy="22346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516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Going to a Different Activity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82869" y="2171700"/>
            <a:ext cx="4580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Intent intent =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0253" y="2694920"/>
            <a:ext cx="890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			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new Intent(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CurrentActivity.this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lvl="0"/>
            <a:r>
              <a:rPr lang="en-GB" sz="2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									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MyActivity.class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497724" y="3910637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startActivity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(intent);</a:t>
            </a:r>
            <a:endParaRPr lang="en-GB" sz="28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6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110" y="4800599"/>
            <a:ext cx="4083269" cy="1485900"/>
          </a:xfrm>
        </p:spPr>
        <p:txBody>
          <a:bodyPr/>
          <a:lstStyle/>
          <a:p>
            <a:r>
              <a:rPr lang="en-GB" dirty="0" smtClean="0"/>
              <a:t>Coding time</a:t>
            </a:r>
            <a:r>
              <a:rPr lang="mr-IN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4" y="691493"/>
            <a:ext cx="6413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Your Turn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 smtClean="0"/>
              <a:t>Create a new activity, and call it what ever you like.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 smtClean="0"/>
              <a:t>Use the </a:t>
            </a:r>
            <a:r>
              <a:rPr lang="en-GB" sz="2800" b="1" dirty="0" err="1" smtClean="0"/>
              <a:t>onClick</a:t>
            </a:r>
            <a:r>
              <a:rPr lang="en-GB" sz="2800" dirty="0" smtClean="0"/>
              <a:t> method from the last section to start an intent </a:t>
            </a:r>
            <a:r>
              <a:rPr lang="en-GB" sz="2800" b="1" dirty="0" smtClean="0"/>
              <a:t>that takes the user to your new activity.</a:t>
            </a:r>
          </a:p>
        </p:txBody>
      </p:sp>
    </p:spTree>
    <p:extLst>
      <p:ext uri="{BB962C8B-B14F-4D97-AF65-F5344CB8AC3E}">
        <p14:creationId xmlns:p14="http://schemas.microsoft.com/office/powerpoint/2010/main" val="167847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What are we doing?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We’re going to build a basic </a:t>
            </a:r>
            <a:r>
              <a:rPr lang="en-GB" sz="2400" dirty="0" err="1" smtClean="0"/>
              <a:t>todo</a:t>
            </a:r>
            <a:r>
              <a:rPr lang="en-GB" sz="2400" dirty="0" smtClean="0"/>
              <a:t> list app, </a:t>
            </a:r>
            <a:r>
              <a:rPr lang="en-GB" sz="2400" b="1" dirty="0" smtClean="0"/>
              <a:t>KCL Tech </a:t>
            </a:r>
            <a:r>
              <a:rPr lang="en-GB" sz="2400" b="1" dirty="0" err="1" smtClean="0"/>
              <a:t>Todo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you want a preview, it is </a:t>
            </a:r>
            <a:r>
              <a:rPr lang="en-GB" sz="2400" b="1" dirty="0" smtClean="0"/>
              <a:t>available on Google Play.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Search for ”</a:t>
            </a:r>
            <a:r>
              <a:rPr lang="en-GB" sz="2400" b="1" i="0" dirty="0" smtClean="0"/>
              <a:t>KCL Tech </a:t>
            </a:r>
            <a:r>
              <a:rPr lang="en-GB" sz="2400" b="1" i="0" dirty="0" err="1" smtClean="0"/>
              <a:t>Todo</a:t>
            </a:r>
            <a:r>
              <a:rPr lang="en-GB" sz="2400" b="1" i="0" dirty="0" smtClean="0"/>
              <a:t>” </a:t>
            </a:r>
            <a:r>
              <a:rPr lang="en-GB" sz="2400" i="0" dirty="0" smtClean="0"/>
              <a:t>on Google or on the Play Store.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577" b="3825"/>
          <a:stretch/>
        </p:blipFill>
        <p:spPr>
          <a:xfrm>
            <a:off x="2655277" y="4264270"/>
            <a:ext cx="7244861" cy="25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Intents </a:t>
            </a:r>
            <a:r>
              <a:rPr lang="mr-IN" sz="5400" dirty="0" smtClean="0"/>
              <a:t>–</a:t>
            </a:r>
            <a:r>
              <a:rPr lang="en-GB" sz="5400" dirty="0" smtClean="0"/>
              <a:t> Sending Extras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Sending Extras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What if you wanted to send some information with the new Intent? </a:t>
            </a:r>
            <a:r>
              <a:rPr lang="en-GB" sz="2800" b="1" u="sng" dirty="0" smtClean="0">
                <a:solidFill>
                  <a:schemeClr val="accent6">
                    <a:lumMod val="75000"/>
                  </a:schemeClr>
                </a:solidFill>
              </a:rPr>
              <a:t>Send extras.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>
                <a:solidFill>
                  <a:schemeClr val="tx1"/>
                </a:solidFill>
              </a:rPr>
              <a:t>An </a:t>
            </a:r>
            <a:r>
              <a:rPr lang="en-GB" sz="2800" b="1" dirty="0" smtClean="0">
                <a:solidFill>
                  <a:schemeClr val="tx1"/>
                </a:solidFill>
              </a:rPr>
              <a:t>extra</a:t>
            </a:r>
            <a:r>
              <a:rPr lang="en-GB" sz="2800" dirty="0" smtClean="0">
                <a:solidFill>
                  <a:schemeClr val="tx1"/>
                </a:solidFill>
              </a:rPr>
              <a:t> is a simple key/value pair, where they </a:t>
            </a:r>
            <a:r>
              <a:rPr lang="en-GB" sz="2800" b="1" dirty="0" smtClean="0">
                <a:solidFill>
                  <a:schemeClr val="tx1"/>
                </a:solidFill>
              </a:rPr>
              <a:t>key</a:t>
            </a:r>
            <a:r>
              <a:rPr lang="en-GB" sz="2800" dirty="0" smtClean="0">
                <a:solidFill>
                  <a:schemeClr val="tx1"/>
                </a:solidFill>
              </a:rPr>
              <a:t> is always a String and the </a:t>
            </a:r>
            <a:r>
              <a:rPr lang="en-GB" sz="2800" b="1" dirty="0" smtClean="0">
                <a:solidFill>
                  <a:schemeClr val="tx1"/>
                </a:solidFill>
              </a:rPr>
              <a:t>value</a:t>
            </a:r>
            <a:r>
              <a:rPr lang="en-GB" sz="2800" dirty="0" smtClean="0">
                <a:solidFill>
                  <a:schemeClr val="tx1"/>
                </a:solidFill>
              </a:rPr>
              <a:t> is any primitive type (</a:t>
            </a:r>
            <a:r>
              <a:rPr lang="en-GB" sz="2800" dirty="0" err="1" smtClean="0">
                <a:solidFill>
                  <a:schemeClr val="tx1"/>
                </a:solidFill>
              </a:rPr>
              <a:t>int</a:t>
            </a:r>
            <a:r>
              <a:rPr lang="en-GB" sz="2800" dirty="0" smtClean="0">
                <a:solidFill>
                  <a:schemeClr val="tx1"/>
                </a:solidFill>
              </a:rPr>
              <a:t>, string, </a:t>
            </a:r>
            <a:r>
              <a:rPr lang="en-GB" sz="2800" dirty="0" err="1" smtClean="0">
                <a:solidFill>
                  <a:schemeClr val="tx1"/>
                </a:solidFill>
              </a:rPr>
              <a:t>boolean</a:t>
            </a:r>
            <a:r>
              <a:rPr lang="en-GB" sz="2800" dirty="0" smtClean="0">
                <a:solidFill>
                  <a:schemeClr val="tx1"/>
                </a:solidFill>
              </a:rPr>
              <a:t>, etc.).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schemeClr val="tx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>
                <a:solidFill>
                  <a:schemeClr val="tx1"/>
                </a:solidFill>
              </a:rPr>
              <a:t>Adding an </a:t>
            </a:r>
            <a:r>
              <a:rPr lang="en-GB" sz="2800" b="1" dirty="0" smtClean="0">
                <a:solidFill>
                  <a:schemeClr val="tx1"/>
                </a:solidFill>
              </a:rPr>
              <a:t>extra</a:t>
            </a:r>
            <a:r>
              <a:rPr lang="en-GB" sz="2800" dirty="0" smtClean="0">
                <a:solidFill>
                  <a:schemeClr val="tx1"/>
                </a:solidFill>
              </a:rPr>
              <a:t> to an </a:t>
            </a:r>
            <a:r>
              <a:rPr lang="en-GB" sz="2800" b="1" dirty="0" smtClean="0">
                <a:solidFill>
                  <a:schemeClr val="tx1"/>
                </a:solidFill>
              </a:rPr>
              <a:t>Intent</a:t>
            </a:r>
            <a:r>
              <a:rPr lang="en-GB" sz="2800" dirty="0" smtClean="0">
                <a:solidFill>
                  <a:schemeClr val="tx1"/>
                </a:solidFill>
              </a:rPr>
              <a:t> is pretty straight forward.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9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"/>
          <a:stretch/>
        </p:blipFill>
        <p:spPr>
          <a:xfrm>
            <a:off x="881555" y="1061983"/>
            <a:ext cx="11147534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6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45" y="1069427"/>
            <a:ext cx="11188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45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14" y="1189859"/>
            <a:ext cx="110363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2" y="1154824"/>
            <a:ext cx="110871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23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" y="1060670"/>
            <a:ext cx="11049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64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7" y="1255986"/>
            <a:ext cx="11061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7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"/>
          <a:stretch/>
        </p:blipFill>
        <p:spPr>
          <a:xfrm>
            <a:off x="881555" y="1061983"/>
            <a:ext cx="11147534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Intents </a:t>
            </a:r>
            <a:r>
              <a:rPr lang="mr-IN" sz="5400" dirty="0" smtClean="0"/>
              <a:t>–</a:t>
            </a:r>
            <a:r>
              <a:rPr lang="en-GB" sz="5400" dirty="0" smtClean="0"/>
              <a:t> Reading Extras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3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Layouts, Views and View Groups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3927"/>
            <a:ext cx="9796072" cy="3581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tx1"/>
                </a:solidFill>
              </a:rPr>
              <a:t>Layout: a specific type of application resource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These define the structure and appearance of parts of your app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tx1"/>
                </a:solidFill>
              </a:rPr>
              <a:t>View: an individual component of a layout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A button, input field, text field, image, etc.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tx1"/>
                </a:solidFill>
              </a:rPr>
              <a:t>View Group: a special type of View </a:t>
            </a:r>
            <a:r>
              <a:rPr lang="en-GB" sz="2400" b="1" dirty="0" smtClean="0">
                <a:solidFill>
                  <a:schemeClr val="tx1"/>
                </a:solidFill>
              </a:rPr>
              <a:t>that can contain other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You can’t see the view group, but you can see the views inside of it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err="1" smtClean="0">
                <a:solidFill>
                  <a:schemeClr val="tx1"/>
                </a:solidFill>
              </a:rPr>
              <a:t>LinearLayout</a:t>
            </a:r>
            <a:r>
              <a:rPr lang="en-GB" sz="2400" i="0" dirty="0" smtClean="0">
                <a:solidFill>
                  <a:schemeClr val="tx1"/>
                </a:solidFill>
              </a:rPr>
              <a:t>, </a:t>
            </a:r>
            <a:r>
              <a:rPr lang="en-GB" sz="2400" i="0" dirty="0" err="1" smtClean="0">
                <a:solidFill>
                  <a:schemeClr val="tx1"/>
                </a:solidFill>
              </a:rPr>
              <a:t>ScrollView</a:t>
            </a:r>
            <a:r>
              <a:rPr lang="en-GB" sz="2400" i="0" dirty="0" smtClean="0">
                <a:solidFill>
                  <a:schemeClr val="tx1"/>
                </a:solidFill>
              </a:rPr>
              <a:t>, </a:t>
            </a:r>
            <a:r>
              <a:rPr lang="en-GB" sz="2400" i="0" dirty="0" err="1" smtClean="0">
                <a:solidFill>
                  <a:schemeClr val="tx1"/>
                </a:solidFill>
              </a:rPr>
              <a:t>RelativeLayout</a:t>
            </a:r>
            <a:r>
              <a:rPr lang="en-GB" sz="2400" i="0" dirty="0" smtClean="0">
                <a:solidFill>
                  <a:schemeClr val="tx1"/>
                </a:solidFill>
              </a:rPr>
              <a:t>, etc.</a:t>
            </a:r>
            <a:endParaRPr lang="en-GB" sz="2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400" i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tx1"/>
                </a:solidFill>
              </a:rPr>
              <a:t>Other Resources: used to supplement a layout, amongst other things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solidFill>
                  <a:schemeClr val="tx1"/>
                </a:solidFill>
              </a:rPr>
              <a:t>Strings, styles, dimensions, etc.</a:t>
            </a:r>
          </a:p>
        </p:txBody>
      </p:sp>
    </p:spTree>
    <p:extLst>
      <p:ext uri="{BB962C8B-B14F-4D97-AF65-F5344CB8AC3E}">
        <p14:creationId xmlns:p14="http://schemas.microsoft.com/office/powerpoint/2010/main" val="26573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Reading Extras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10373711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 smtClean="0"/>
              <a:t>Every activity </a:t>
            </a:r>
            <a:r>
              <a:rPr lang="en-GB" sz="2800" dirty="0" smtClean="0"/>
              <a:t>is launched with an intent, which you can access.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To get the Intent, call </a:t>
            </a:r>
            <a:r>
              <a:rPr lang="en-GB" sz="2800" b="1" spc="-150" dirty="0" smtClean="0">
                <a:latin typeface="Courier" charset="0"/>
                <a:ea typeface="Courier" charset="0"/>
                <a:cs typeface="Courier" charset="0"/>
              </a:rPr>
              <a:t>Intent intent = </a:t>
            </a:r>
            <a:r>
              <a:rPr lang="en-GB" sz="2800" b="1" spc="-150" dirty="0" err="1" smtClean="0">
                <a:latin typeface="Courier" charset="0"/>
                <a:ea typeface="Courier" charset="0"/>
                <a:cs typeface="Courier" charset="0"/>
              </a:rPr>
              <a:t>getIntent</a:t>
            </a:r>
            <a:r>
              <a:rPr lang="en-GB" sz="2800" b="1" spc="-15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>
                <a:ea typeface="Courier" charset="0"/>
                <a:cs typeface="Courier" charset="0"/>
              </a:rPr>
              <a:t>To get the extras, call </a:t>
            </a:r>
            <a:r>
              <a:rPr lang="en-GB" sz="2800" b="1" spc="-150" dirty="0" smtClean="0">
                <a:latin typeface="Courier" charset="0"/>
                <a:ea typeface="Courier" charset="0"/>
                <a:cs typeface="Courier" charset="0"/>
              </a:rPr>
              <a:t>Bundle extras = </a:t>
            </a:r>
            <a:r>
              <a:rPr lang="en-GB" sz="2800" b="1" spc="-150" dirty="0" err="1" smtClean="0">
                <a:latin typeface="Courier" charset="0"/>
                <a:ea typeface="Courier" charset="0"/>
                <a:cs typeface="Courier" charset="0"/>
              </a:rPr>
              <a:t>intent.getExtras</a:t>
            </a:r>
            <a:r>
              <a:rPr lang="en-GB" sz="2800" b="1" spc="-15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spc="-150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>
                <a:ea typeface="Courier" charset="0"/>
                <a:cs typeface="Courier" charset="0"/>
              </a:rPr>
              <a:t>A good place to call these methods is in the 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onCreate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GB" sz="2800" dirty="0" smtClean="0">
                <a:ea typeface="Courier" charset="0"/>
                <a:cs typeface="Courier" charset="0"/>
              </a:rPr>
              <a:t>method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>
                <a:ea typeface="Courier" charset="0"/>
                <a:cs typeface="Courier" charset="0"/>
              </a:rPr>
              <a:t>We’ll be looking at what that is next!</a:t>
            </a:r>
            <a:endParaRPr lang="en-GB" sz="2400" i="0" dirty="0"/>
          </a:p>
        </p:txBody>
      </p:sp>
    </p:spTree>
    <p:extLst>
      <p:ext uri="{BB962C8B-B14F-4D97-AF65-F5344CB8AC3E}">
        <p14:creationId xmlns:p14="http://schemas.microsoft.com/office/powerpoint/2010/main" val="1385742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11" y="1050597"/>
            <a:ext cx="10375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9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11" y="1107090"/>
            <a:ext cx="10287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58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72" y="983594"/>
            <a:ext cx="104013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8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41" y="1037459"/>
            <a:ext cx="10337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62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6" y="1097893"/>
            <a:ext cx="10325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25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14" y="1040962"/>
            <a:ext cx="10363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56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07" y="1148256"/>
            <a:ext cx="10299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41" y="1132490"/>
            <a:ext cx="10414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69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41" y="996732"/>
            <a:ext cx="10375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1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View Events/Actions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11" y="1050597"/>
            <a:ext cx="10375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99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44600"/>
            <a:ext cx="5791200" cy="43561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59317" y="5636172"/>
            <a:ext cx="4083269" cy="1485900"/>
          </a:xfrm>
        </p:spPr>
        <p:txBody>
          <a:bodyPr/>
          <a:lstStyle/>
          <a:p>
            <a:r>
              <a:rPr lang="en-GB" dirty="0" smtClean="0"/>
              <a:t>Coding time</a:t>
            </a:r>
            <a:r>
              <a:rPr lang="mr-IN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83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Intents </a:t>
            </a:r>
            <a:r>
              <a:rPr lang="mr-IN" dirty="0" smtClean="0"/>
              <a:t>–</a:t>
            </a:r>
            <a:r>
              <a:rPr lang="en-GB" dirty="0" smtClean="0"/>
              <a:t> Your Turn (Again)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Add a string extra </a:t>
            </a:r>
            <a:r>
              <a:rPr lang="en-GB" sz="2800" dirty="0" smtClean="0"/>
              <a:t>to the intent you created earlier</a:t>
            </a:r>
          </a:p>
          <a:p>
            <a:endParaRPr lang="en-GB" sz="2800" dirty="0"/>
          </a:p>
          <a:p>
            <a:r>
              <a:rPr lang="en-GB" sz="2800" b="1" dirty="0" smtClean="0"/>
              <a:t>Read that string extra </a:t>
            </a:r>
            <a:r>
              <a:rPr lang="en-GB" sz="2800" dirty="0" smtClean="0"/>
              <a:t>in the new activity, and display it on the screen.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47538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17" y="1591003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1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740" y="2699952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Activity Lifecycle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- States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81504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During its lifetime, an activity will move between several </a:t>
            </a:r>
            <a:r>
              <a:rPr lang="en-GB" sz="2800" b="1" dirty="0" smtClean="0"/>
              <a:t>states</a:t>
            </a:r>
            <a:r>
              <a:rPr lang="en-GB" sz="2800" dirty="0" smtClean="0"/>
              <a:t>.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2750208"/>
            <a:ext cx="8483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75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onCreate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82969"/>
            <a:ext cx="9853448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when the activity is first created. This is where you can create Views, setup data sources, etc. Always followed by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onStart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600" dirty="0" smtClean="0"/>
              <a:t>.</a:t>
            </a:r>
            <a:endParaRPr lang="en-GB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2784364"/>
            <a:ext cx="84963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17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onStart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7855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The activity is becoming visible to the user. Always followed by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onResume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600" dirty="0" smtClean="0"/>
              <a:t>.</a:t>
            </a:r>
            <a:endParaRPr lang="en-GB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2831224"/>
            <a:ext cx="844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2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onRestart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26324"/>
            <a:ext cx="9601200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after the activity has been stopped, </a:t>
            </a:r>
            <a:r>
              <a:rPr lang="en-GB" sz="2600" b="1" dirty="0" smtClean="0"/>
              <a:t>prior to it being started again</a:t>
            </a:r>
            <a:r>
              <a:rPr lang="en-GB" sz="2600" dirty="0" smtClean="0"/>
              <a:t>. Always followed by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onStart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600" dirty="0" smtClean="0"/>
              <a:t>.</a:t>
            </a:r>
            <a:endParaRPr lang="en-GB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786993"/>
            <a:ext cx="85471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2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onResume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726324"/>
            <a:ext cx="9821917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when the activity will </a:t>
            </a:r>
            <a:r>
              <a:rPr lang="en-GB" sz="2600" b="1" dirty="0" smtClean="0"/>
              <a:t>start</a:t>
            </a:r>
            <a:r>
              <a:rPr lang="en-GB" sz="2600" dirty="0" smtClean="0"/>
              <a:t> </a:t>
            </a:r>
            <a:r>
              <a:rPr lang="en-GB" sz="2600" b="1" dirty="0" smtClean="0"/>
              <a:t>interacting </a:t>
            </a:r>
            <a:r>
              <a:rPr lang="en-GB" sz="2600" dirty="0" smtClean="0"/>
              <a:t>with the user. At this point, your activity is at the top of the stack and receiving user input.</a:t>
            </a:r>
            <a:endParaRPr lang="en-GB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2908"/>
            <a:ext cx="8572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91863"/>
            <a:ext cx="9601200" cy="4101662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We have Views</a:t>
            </a:r>
            <a:r>
              <a:rPr lang="mr-IN" sz="2800" dirty="0" smtClean="0"/>
              <a:t>…</a:t>
            </a:r>
            <a:endParaRPr lang="en-GB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 smtClean="0"/>
              <a:t>but they don’t really do anything</a:t>
            </a:r>
            <a:r>
              <a:rPr lang="en-GB" sz="28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Most Views exist for users to interact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with.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We need to listen for actions on a View.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But first we need a way to refer to them in our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Java code...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How?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93" y="536465"/>
            <a:ext cx="278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146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onPause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6995"/>
            <a:ext cx="9821917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Called when an activity is going into the background, but is not being killed yet (e.g. When a dialog pops up, another activity starts, etc.)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This is a counterpart to </a:t>
            </a:r>
            <a:r>
              <a:rPr lang="en-GB" sz="2400" b="1" dirty="0" err="1" smtClean="0">
                <a:latin typeface="Courier" charset="0"/>
                <a:ea typeface="Courier" charset="0"/>
                <a:cs typeface="Courier" charset="0"/>
              </a:rPr>
              <a:t>onResume</a:t>
            </a:r>
            <a:r>
              <a:rPr lang="en-GB" sz="24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38" y="3134271"/>
            <a:ext cx="84836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5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onStop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726324"/>
            <a:ext cx="9821917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when the activity is completely hidden from the user. Followed by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onRestart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GB" sz="2600" dirty="0" smtClean="0"/>
              <a:t>or </a:t>
            </a:r>
            <a:r>
              <a:rPr lang="en-GB" sz="2600" b="1" dirty="0" err="1" smtClean="0">
                <a:latin typeface="Courier" charset="0"/>
                <a:ea typeface="Courier" charset="0"/>
                <a:cs typeface="Courier" charset="0"/>
              </a:rPr>
              <a:t>onDestroy</a:t>
            </a:r>
            <a:r>
              <a:rPr lang="en-GB" sz="26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GB" sz="2600" dirty="0" smtClean="0"/>
              <a:t>, or sometimes nothing.</a:t>
            </a:r>
            <a:endParaRPr lang="en-GB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804510"/>
            <a:ext cx="8509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4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b="1" dirty="0" err="1" smtClean="0">
                <a:latin typeface="Courier" charset="0"/>
                <a:ea typeface="Courier" charset="0"/>
                <a:cs typeface="Courier" charset="0"/>
              </a:rPr>
              <a:t>onDestroy</a:t>
            </a:r>
            <a:r>
              <a:rPr lang="en-GB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726324"/>
            <a:ext cx="9821917" cy="3581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600" dirty="0" smtClean="0"/>
              <a:t>Called when your activity is completely destroyed, either by the user fully exiting it or the system killing it to conserve resources.</a:t>
            </a:r>
            <a:endParaRPr lang="en-GB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753712"/>
            <a:ext cx="8509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15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Lifecycle </a:t>
            </a:r>
            <a:r>
              <a:rPr lang="mr-IN" dirty="0" smtClean="0"/>
              <a:t>–</a:t>
            </a:r>
            <a:r>
              <a:rPr lang="en-GB" dirty="0" smtClean="0"/>
              <a:t> Your Turn!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b="1" dirty="0" smtClean="0"/>
              <a:t>Create an activity </a:t>
            </a:r>
            <a:r>
              <a:rPr lang="en-GB" sz="2800" dirty="0" smtClean="0"/>
              <a:t>(or use the same one) and set the view to be a single </a:t>
            </a:r>
            <a:r>
              <a:rPr lang="en-GB" sz="2800" b="1" dirty="0" err="1" smtClean="0"/>
              <a:t>TextView</a:t>
            </a:r>
            <a:r>
              <a:rPr lang="en-GB" sz="2800" dirty="0" smtClean="0"/>
              <a:t> as shown in the </a:t>
            </a:r>
            <a:r>
              <a:rPr lang="en-GB" sz="2800" b="1" dirty="0" smtClean="0"/>
              <a:t>Intent</a:t>
            </a:r>
            <a:r>
              <a:rPr lang="en-GB" sz="2800" dirty="0" smtClean="0"/>
              <a:t> section.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8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 smtClean="0"/>
              <a:t>Add a line to this </a:t>
            </a:r>
            <a:r>
              <a:rPr lang="en-GB" sz="2800" b="1" dirty="0" err="1" smtClean="0"/>
              <a:t>TextView</a:t>
            </a:r>
            <a:r>
              <a:rPr lang="en-GB" sz="2800" dirty="0" smtClean="0"/>
              <a:t> each time one of the lifecycle methods is called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i="0" dirty="0" smtClean="0"/>
              <a:t>Ask if you need help!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2800" i="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 dirty="0" smtClean="0"/>
              <a:t>Study how the methods are called, and in which order.</a:t>
            </a:r>
            <a:endParaRPr lang="en-GB" sz="2800" i="0" dirty="0"/>
          </a:p>
        </p:txBody>
      </p:sp>
    </p:spTree>
    <p:extLst>
      <p:ext uri="{BB962C8B-B14F-4D97-AF65-F5344CB8AC3E}">
        <p14:creationId xmlns:p14="http://schemas.microsoft.com/office/powerpoint/2010/main" val="245421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781050"/>
            <a:ext cx="7937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Giving a View an ID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93077"/>
            <a:ext cx="9601200" cy="3367245"/>
          </a:xfrm>
        </p:spPr>
      </p:pic>
    </p:spTree>
    <p:extLst>
      <p:ext uri="{BB962C8B-B14F-4D97-AF65-F5344CB8AC3E}">
        <p14:creationId xmlns:p14="http://schemas.microsoft.com/office/powerpoint/2010/main" val="23338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Events </a:t>
            </a:r>
            <a:r>
              <a:rPr lang="mr-IN" dirty="0" smtClean="0"/>
              <a:t>–</a:t>
            </a:r>
            <a:r>
              <a:rPr lang="en-GB" dirty="0" smtClean="0"/>
              <a:t> Giving a View an ID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5"/>
          <a:stretch/>
        </p:blipFill>
        <p:spPr>
          <a:xfrm>
            <a:off x="1164625" y="1752257"/>
            <a:ext cx="10706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</a:t>
            </a:r>
            <a:r>
              <a:rPr lang="en-GB" smtClean="0"/>
              <a:t>a name?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295211" y="2268151"/>
            <a:ext cx="5984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android:id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=“@+id/</a:t>
            </a:r>
            <a:r>
              <a:rPr lang="en-GB" sz="2800" b="1" dirty="0" err="1" smtClean="0">
                <a:latin typeface="Courier" charset="0"/>
                <a:ea typeface="Courier" charset="0"/>
                <a:cs typeface="Courier" charset="0"/>
              </a:rPr>
              <a:t>my_button</a:t>
            </a:r>
            <a:r>
              <a:rPr lang="en-GB" sz="2800" b="1" dirty="0" smtClean="0">
                <a:latin typeface="Courier" charset="0"/>
                <a:ea typeface="Courier" charset="0"/>
                <a:cs typeface="Courier" charset="0"/>
              </a:rPr>
              <a:t>”</a:t>
            </a:r>
            <a:endParaRPr lang="en-GB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59826" y="3694671"/>
            <a:ext cx="170110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err="1" smtClean="0">
                <a:latin typeface="Courier" charset="0"/>
                <a:ea typeface="Courier" charset="0"/>
                <a:cs typeface="Courier" charset="0"/>
              </a:rPr>
              <a:t>android:id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(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9751" y="3694671"/>
            <a:ext cx="32252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@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34958" y="3694671"/>
            <a:ext cx="32252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+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1334" y="3694671"/>
            <a:ext cx="46038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id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40038" y="3694671"/>
            <a:ext cx="142539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mtClean="0">
                <a:latin typeface="Courier" charset="0"/>
                <a:ea typeface="Courier" charset="0"/>
                <a:cs typeface="Courier" charset="0"/>
              </a:rPr>
              <a:t>my_button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6699" y="4180198"/>
            <a:ext cx="2068388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We’re setting the id</a:t>
            </a:r>
          </a:p>
          <a:p>
            <a:pPr algn="ctr"/>
            <a:r>
              <a:rPr lang="en-GB" dirty="0"/>
              <a:t>o</a:t>
            </a:r>
            <a:r>
              <a:rPr lang="en-GB" dirty="0" smtClean="0"/>
              <a:t>f this view.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946552" y="4170251"/>
            <a:ext cx="1252394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We want a </a:t>
            </a:r>
          </a:p>
          <a:p>
            <a:pPr algn="ctr"/>
            <a:r>
              <a:rPr lang="en-GB" dirty="0" smtClean="0"/>
              <a:t>resource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534247" y="4138212"/>
            <a:ext cx="1174616" cy="92333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GB" dirty="0" smtClean="0"/>
              <a:t>we’re </a:t>
            </a:r>
          </a:p>
          <a:p>
            <a:pPr algn="ctr"/>
            <a:r>
              <a:rPr lang="en-GB" dirty="0" smtClean="0"/>
              <a:t>making a </a:t>
            </a:r>
          </a:p>
          <a:p>
            <a:pPr algn="ctr"/>
            <a:r>
              <a:rPr lang="en-GB" dirty="0" smtClean="0"/>
              <a:t>new one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278855" y="4228639"/>
            <a:ext cx="1725344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GB" dirty="0" smtClean="0"/>
              <a:t>we’re creating</a:t>
            </a:r>
          </a:p>
          <a:p>
            <a:pPr algn="ctr"/>
            <a:r>
              <a:rPr lang="en-GB" dirty="0" smtClean="0"/>
              <a:t>an ID</a:t>
            </a:r>
            <a:r>
              <a:rPr lang="mr-IN" dirty="0" smtClean="0"/>
              <a:t>…</a:t>
            </a:r>
            <a:endParaRPr lang="en-GB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9772903" y="4259322"/>
            <a:ext cx="1359667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GB" dirty="0" smtClean="0"/>
              <a:t>and this is</a:t>
            </a:r>
          </a:p>
          <a:p>
            <a:pPr algn="ctr"/>
            <a:r>
              <a:rPr lang="en-GB" dirty="0" smtClean="0"/>
              <a:t>it’s name!</a:t>
            </a:r>
          </a:p>
        </p:txBody>
      </p:sp>
      <p:cxnSp>
        <p:nvCxnSpPr>
          <p:cNvPr id="16" name="Straight Arrow Connector 15"/>
          <p:cNvCxnSpPr>
            <a:endCxn id="6" idx="0"/>
          </p:cNvCxnSpPr>
          <p:nvPr/>
        </p:nvCxnSpPr>
        <p:spPr>
          <a:xfrm flipH="1">
            <a:off x="2410380" y="2740179"/>
            <a:ext cx="1888108" cy="95449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7" idx="0"/>
          </p:cNvCxnSpPr>
          <p:nvPr/>
        </p:nvCxnSpPr>
        <p:spPr>
          <a:xfrm flipH="1">
            <a:off x="4661013" y="2705668"/>
            <a:ext cx="1401486" cy="98900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0"/>
          </p:cNvCxnSpPr>
          <p:nvPr/>
        </p:nvCxnSpPr>
        <p:spPr>
          <a:xfrm flipH="1">
            <a:off x="6096220" y="2688666"/>
            <a:ext cx="127541" cy="100600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9" idx="0"/>
          </p:cNvCxnSpPr>
          <p:nvPr/>
        </p:nvCxnSpPr>
        <p:spPr>
          <a:xfrm>
            <a:off x="6607504" y="2688666"/>
            <a:ext cx="1534021" cy="100600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0"/>
          </p:cNvCxnSpPr>
          <p:nvPr/>
        </p:nvCxnSpPr>
        <p:spPr>
          <a:xfrm>
            <a:off x="8382006" y="2705668"/>
            <a:ext cx="2070727" cy="98900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21618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181</TotalTime>
  <Words>1075</Words>
  <Application>Microsoft Macintosh PowerPoint</Application>
  <PresentationFormat>Widescreen</PresentationFormat>
  <Paragraphs>162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Calibri</vt:lpstr>
      <vt:lpstr>Courier</vt:lpstr>
      <vt:lpstr>Franklin Gothic Book</vt:lpstr>
      <vt:lpstr>Mangal</vt:lpstr>
      <vt:lpstr>Crop</vt:lpstr>
      <vt:lpstr>Build x : android</vt:lpstr>
      <vt:lpstr>Recap</vt:lpstr>
      <vt:lpstr>Recap – What are we doing?</vt:lpstr>
      <vt:lpstr>Recap – Layouts, Views and View Groups</vt:lpstr>
      <vt:lpstr>View Events/Actions</vt:lpstr>
      <vt:lpstr>Events</vt:lpstr>
      <vt:lpstr>Events – Giving a View an ID</vt:lpstr>
      <vt:lpstr>Events – Giving a View an ID</vt:lpstr>
      <vt:lpstr>What’s in a name?</vt:lpstr>
      <vt:lpstr>PowerPoint Presentation</vt:lpstr>
      <vt:lpstr>Events – Giving a View an ID</vt:lpstr>
      <vt:lpstr>Events – Getting a Reference to a View</vt:lpstr>
      <vt:lpstr>Events – Getting a Reference to a View</vt:lpstr>
      <vt:lpstr>Events - Listen for an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time…</vt:lpstr>
      <vt:lpstr>Events – Your Turn!</vt:lpstr>
      <vt:lpstr>Intents</vt:lpstr>
      <vt:lpstr>Intents</vt:lpstr>
      <vt:lpstr>Intents – Going to a Different Activity</vt:lpstr>
      <vt:lpstr>Intents – Going to a Different Activity</vt:lpstr>
      <vt:lpstr>Coding time…</vt:lpstr>
      <vt:lpstr>Intents – Your Turn</vt:lpstr>
      <vt:lpstr>Intents – Sending Extras</vt:lpstr>
      <vt:lpstr>Intents – Sending 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Intents – Reading Extras</vt:lpstr>
      <vt:lpstr>Intents – Reading 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time…</vt:lpstr>
      <vt:lpstr>Intents – Your Turn (Again)</vt:lpstr>
      <vt:lpstr>PowerPoint Presentation</vt:lpstr>
      <vt:lpstr>Activity Lifecycle</vt:lpstr>
      <vt:lpstr>Activity Lifecycle - States</vt:lpstr>
      <vt:lpstr>Activity Lifecycle – onCreate()</vt:lpstr>
      <vt:lpstr>Activity Lifecycle – onStart()</vt:lpstr>
      <vt:lpstr>Activity Lifecycle – onRestart()</vt:lpstr>
      <vt:lpstr>Activity Lifecycle – onResume()</vt:lpstr>
      <vt:lpstr>Activity Lifecycle – onPause()</vt:lpstr>
      <vt:lpstr>Activity Lifecycle – onStop()</vt:lpstr>
      <vt:lpstr>Activity Lifecycle – onDestroy()</vt:lpstr>
      <vt:lpstr>Activity Lifecycle – Your Turn!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x : android</dc:title>
  <dc:creator>Subratty, Shakeel</dc:creator>
  <cp:lastModifiedBy>Subratty, Shakeel</cp:lastModifiedBy>
  <cp:revision>66</cp:revision>
  <dcterms:created xsi:type="dcterms:W3CDTF">2018-02-06T13:42:29Z</dcterms:created>
  <dcterms:modified xsi:type="dcterms:W3CDTF">2018-02-06T17:34:14Z</dcterms:modified>
</cp:coreProperties>
</file>